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3" r:id="rId5"/>
    <p:sldId id="292" r:id="rId6"/>
    <p:sldId id="313" r:id="rId7"/>
    <p:sldId id="268" r:id="rId8"/>
    <p:sldId id="298" r:id="rId9"/>
    <p:sldId id="299" r:id="rId10"/>
    <p:sldId id="314" r:id="rId11"/>
    <p:sldId id="315" r:id="rId12"/>
    <p:sldId id="316" r:id="rId13"/>
    <p:sldId id="317" r:id="rId14"/>
    <p:sldId id="291" r:id="rId15"/>
    <p:sldId id="301" r:id="rId16"/>
    <p:sldId id="318" r:id="rId17"/>
    <p:sldId id="319" r:id="rId18"/>
    <p:sldId id="308" r:id="rId19"/>
    <p:sldId id="309" r:id="rId20"/>
    <p:sldId id="310" r:id="rId21"/>
    <p:sldId id="311" r:id="rId22"/>
    <p:sldId id="269" r:id="rId23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3867" autoAdjust="0"/>
  </p:normalViewPr>
  <p:slideViewPr>
    <p:cSldViewPr snapToGrid="0">
      <p:cViewPr varScale="1">
        <p:scale>
          <a:sx n="73" d="100"/>
          <a:sy n="73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3868-6E6B-4900-8C31-5F9117C50EC7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6" y="6456433"/>
            <a:ext cx="4303313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29B2-F189-491F-9920-40C3E1B3C3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5F3B6-1B5B-4E98-8305-D42EE7D4A012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899F-47D4-41F1-9321-F6080ECED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1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5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968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900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7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01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45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723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80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6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2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3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53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1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93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899F-47D4-41F1-9321-F6080ECED57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4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3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63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1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0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86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54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40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320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7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0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5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9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9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82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B3AF70-DD07-44F9-869E-A1D3C25DCDDE}" type="datetimeFigureOut">
              <a:rPr lang="zh-TW" altLang="en-US" smtClean="0"/>
              <a:t>2018/12/18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3AAC-FF54-48A4-A187-C19454C34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7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555454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6600" dirty="0" err="1" smtClean="0">
                <a:solidFill>
                  <a:schemeClr val="accent1"/>
                </a:solidFill>
                <a:latin typeface="Cambria" panose="02040503050406030204" pitchFamily="18" charset="0"/>
              </a:rPr>
              <a:t>KAME:knowledge-based</a:t>
            </a:r>
            <a:r>
              <a:rPr lang="en-US" altLang="zh-TW" sz="6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Attention Model for Diagnosis Prediction in Healthcare</a:t>
            </a:r>
            <a:endParaRPr lang="zh-TW" altLang="en-US" sz="66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642562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Source : </a:t>
            </a:r>
            <a:r>
              <a:rPr lang="en-US" altLang="zh-TW" sz="2800" dirty="0" smtClean="0"/>
              <a:t>CIKM</a:t>
            </a:r>
            <a:r>
              <a:rPr lang="en-US" altLang="zh-TW" sz="2800" dirty="0" smtClean="0"/>
              <a:t> 2018</a:t>
            </a:r>
            <a:endParaRPr lang="en-US" altLang="zh-TW" sz="2800" dirty="0"/>
          </a:p>
          <a:p>
            <a:r>
              <a:rPr lang="en-US" altLang="zh-TW" sz="2800" dirty="0"/>
              <a:t>Advisor : JIA-LING KOH</a:t>
            </a:r>
          </a:p>
          <a:p>
            <a:r>
              <a:rPr lang="en-US" altLang="zh-TW" sz="2800" dirty="0"/>
              <a:t>Speaker : YI-CHENG HUNG</a:t>
            </a:r>
          </a:p>
          <a:p>
            <a:r>
              <a:rPr lang="en-US" altLang="zh-TW" sz="2800" dirty="0" smtClean="0"/>
              <a:t>Date:2018/12/18</a:t>
            </a:r>
            <a:endParaRPr lang="zh-TW" altLang="en-US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527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0903989" cy="1325562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Visit Embedding &amp; Recurrent Neural Network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6" y="2506663"/>
            <a:ext cx="10515600" cy="4351337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Visit Embedding</a:t>
            </a:r>
          </a:p>
          <a:p>
            <a:pPr lvl="1"/>
            <a:r>
              <a:rPr lang="zh-TW" altLang="en-US" sz="3200" dirty="0" smtClean="0"/>
              <a:t>𝐯</a:t>
            </a:r>
            <a:r>
              <a:rPr lang="en-US" altLang="zh-TW" sz="3200" baseline="-25000" dirty="0"/>
              <a:t>t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= </a:t>
            </a:r>
            <a:r>
              <a:rPr lang="en-US" altLang="zh-TW" sz="3200" dirty="0" err="1"/>
              <a:t>tanh</a:t>
            </a:r>
            <a:r>
              <a:rPr lang="en-US" altLang="zh-TW" sz="3200" dirty="0"/>
              <a:t> (</a:t>
            </a:r>
            <a:r>
              <a:rPr lang="zh-TW" altLang="en-US" sz="3200" dirty="0"/>
              <a:t>𝐌</a:t>
            </a:r>
            <a:r>
              <a:rPr lang="zh-TW" altLang="en-US" sz="3200" dirty="0" smtClean="0"/>
              <a:t>𝐱</a:t>
            </a:r>
            <a:r>
              <a:rPr lang="en-US" altLang="zh-TW" sz="3200" baseline="-25000" dirty="0" smtClean="0"/>
              <a:t>t</a:t>
            </a:r>
            <a:r>
              <a:rPr lang="en-US" altLang="zh-TW" sz="3200" dirty="0" smtClean="0"/>
              <a:t>)</a:t>
            </a:r>
            <a:endParaRPr lang="en-US" altLang="zh-TW" sz="3200" dirty="0"/>
          </a:p>
          <a:p>
            <a:r>
              <a:rPr lang="en-US" altLang="zh-TW" sz="3600" dirty="0" smtClean="0"/>
              <a:t>Gated </a:t>
            </a:r>
            <a:r>
              <a:rPr lang="en-US" altLang="zh-TW" sz="3600" dirty="0"/>
              <a:t>Recurrent Unit (GRU)</a:t>
            </a:r>
          </a:p>
          <a:p>
            <a:pPr lvl="1"/>
            <a:r>
              <a:rPr lang="zh-TW" altLang="en-US" sz="3200" dirty="0" smtClean="0"/>
              <a:t>𝐡</a:t>
            </a:r>
            <a:r>
              <a:rPr lang="en-US" altLang="zh-TW" sz="3200" baseline="-25000" dirty="0"/>
              <a:t>t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= </a:t>
            </a:r>
            <a:r>
              <a:rPr lang="en-US" altLang="zh-TW" sz="3200" dirty="0" smtClean="0"/>
              <a:t>GRU(</a:t>
            </a:r>
            <a:r>
              <a:rPr lang="zh-TW" altLang="en-US" sz="3200" dirty="0" smtClean="0"/>
              <a:t>𝐯</a:t>
            </a:r>
            <a:r>
              <a:rPr lang="en-US" altLang="zh-TW" sz="3200" baseline="-25000" dirty="0"/>
              <a:t>t</a:t>
            </a:r>
            <a:r>
              <a:rPr lang="en-US" altLang="zh-TW" sz="3200" dirty="0" smtClean="0"/>
              <a:t>;</a:t>
            </a:r>
            <a:r>
              <a:rPr lang="zh-TW" altLang="en-US" sz="3200" dirty="0"/>
              <a:t>𝛀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412" y="2102069"/>
            <a:ext cx="3708703" cy="2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1273301" cy="1325562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Knowledge-based Attention Mechanism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6" y="1975945"/>
            <a:ext cx="10515600" cy="435133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Latent Knowledge </a:t>
            </a:r>
            <a:r>
              <a:rPr lang="en-US" altLang="zh-TW" sz="3200" dirty="0" smtClean="0"/>
              <a:t>Embedding</a:t>
            </a:r>
          </a:p>
          <a:p>
            <a:endParaRPr lang="en-US" altLang="zh-TW" sz="3200" dirty="0"/>
          </a:p>
          <a:p>
            <a:r>
              <a:rPr lang="en-US" altLang="zh-TW" sz="3200" dirty="0"/>
              <a:t>Example: </a:t>
            </a:r>
            <a:endParaRPr lang="en-US" altLang="zh-TW" sz="3200" dirty="0" smtClean="0"/>
          </a:p>
          <a:p>
            <a:pPr lvl="1"/>
            <a:r>
              <a:rPr lang="en-US" altLang="zh-TW" sz="2800" dirty="0" smtClean="0"/>
              <a:t>Ancestor </a:t>
            </a:r>
            <a:r>
              <a:rPr lang="en-US" altLang="zh-TW" sz="2800" dirty="0"/>
              <a:t>set </a:t>
            </a:r>
            <a:r>
              <a:rPr lang="zh-TW" altLang="en-US" sz="2800" dirty="0" smtClean="0"/>
              <a:t>𝑄</a:t>
            </a:r>
            <a:r>
              <a:rPr lang="en-US" altLang="zh-TW" sz="2800" baseline="-25000" dirty="0"/>
              <a:t>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</a:t>
            </a:r>
            <a:r>
              <a:rPr lang="en-US" altLang="zh-TW" sz="2800" dirty="0" smtClean="0"/>
              <a:t>{</a:t>
            </a:r>
            <a:r>
              <a:rPr lang="zh-TW" altLang="en-US" sz="2800" dirty="0" smtClean="0"/>
              <a:t>𝑛</a:t>
            </a:r>
            <a:r>
              <a:rPr lang="en-US" altLang="zh-TW" sz="2800" baseline="-25000" dirty="0"/>
              <a:t>1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𝑛</a:t>
            </a:r>
            <a:r>
              <a:rPr lang="en-US" altLang="zh-TW" sz="2800" baseline="-25000" dirty="0"/>
              <a:t>2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𝑛</a:t>
            </a:r>
            <a:r>
              <a:rPr lang="en-US" altLang="zh-TW" sz="2800" baseline="-25000" dirty="0"/>
              <a:t>3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𝑛</a:t>
            </a:r>
            <a:r>
              <a:rPr lang="en-US" altLang="zh-TW" sz="2800" baseline="-25000" dirty="0"/>
              <a:t>5</a:t>
            </a:r>
            <a:r>
              <a:rPr lang="en-US" altLang="zh-TW" sz="2800" dirty="0" smtClean="0"/>
              <a:t>} 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f</a:t>
            </a:r>
            <a:r>
              <a:rPr lang="en-US" altLang="zh-TW" sz="2800" baseline="-25000" dirty="0" err="1" smtClean="0"/>
              <a:t>t</a:t>
            </a:r>
            <a:r>
              <a:rPr lang="en-US" altLang="zh-TW" sz="2800" dirty="0" smtClean="0"/>
              <a:t> ={1,1,1,0,1} </a:t>
            </a:r>
            <a:r>
              <a:rPr lang="en-US" altLang="zh-TW" sz="2800" dirty="0"/>
              <a:t>, </a:t>
            </a:r>
            <a:r>
              <a:rPr lang="zh-TW" altLang="en-US" sz="2800" dirty="0" smtClean="0"/>
              <a:t>𝐟</a:t>
            </a:r>
            <a:r>
              <a:rPr lang="en-US" altLang="zh-TW" sz="2800" baseline="-25000" dirty="0" smtClean="0"/>
              <a:t>t1</a:t>
            </a:r>
            <a:r>
              <a:rPr lang="en-US" altLang="zh-TW" sz="2800" dirty="0" smtClean="0"/>
              <a:t> =1 </a:t>
            </a:r>
            <a:r>
              <a:rPr lang="en-US" altLang="zh-TW" sz="2800" dirty="0"/>
              <a:t>and </a:t>
            </a:r>
            <a:r>
              <a:rPr lang="zh-TW" altLang="en-US" sz="2800" dirty="0" smtClean="0"/>
              <a:t>𝐟</a:t>
            </a:r>
            <a:r>
              <a:rPr lang="en-US" altLang="zh-TW" sz="2800" baseline="-25000" dirty="0" smtClean="0"/>
              <a:t>t4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= 0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3200" dirty="0" smtClean="0"/>
              <a:t>Attention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8388"/>
          <a:stretch/>
        </p:blipFill>
        <p:spPr>
          <a:xfrm>
            <a:off x="1473906" y="2486544"/>
            <a:ext cx="5658489" cy="6306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86" y="4677413"/>
            <a:ext cx="5238750" cy="1076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36" y="4151613"/>
            <a:ext cx="5365362" cy="23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1641164" cy="1325562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Knowledge-based Prediction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2500146"/>
            <a:ext cx="10515600" cy="4351337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Knowledge Attentional </a:t>
            </a:r>
            <a:r>
              <a:rPr lang="en-US" altLang="zh-TW" sz="4000" dirty="0" smtClean="0"/>
              <a:t>Vector</a:t>
            </a:r>
          </a:p>
          <a:p>
            <a:r>
              <a:rPr lang="zh-TW" altLang="en-US" sz="4000" dirty="0" smtClean="0"/>
              <a:t>𝐬</a:t>
            </a:r>
            <a:r>
              <a:rPr lang="en-US" altLang="zh-TW" sz="4000" baseline="-25000" dirty="0"/>
              <a:t>t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= [</a:t>
            </a:r>
            <a:r>
              <a:rPr lang="zh-TW" altLang="en-US" sz="4000" dirty="0" smtClean="0"/>
              <a:t>𝐡</a:t>
            </a:r>
            <a:r>
              <a:rPr lang="en-US" altLang="zh-TW" sz="4000" baseline="-25000" dirty="0"/>
              <a:t>t</a:t>
            </a:r>
            <a:r>
              <a:rPr lang="en-US" altLang="zh-TW" sz="4000" dirty="0" smtClean="0"/>
              <a:t>; </a:t>
            </a:r>
            <a:r>
              <a:rPr lang="zh-TW" altLang="en-US" sz="4000" dirty="0" smtClean="0"/>
              <a:t>𝐤</a:t>
            </a:r>
            <a:r>
              <a:rPr lang="en-US" altLang="zh-TW" sz="4000" baseline="-25000" dirty="0"/>
              <a:t>t</a:t>
            </a:r>
            <a:r>
              <a:rPr lang="en-US" altLang="zh-TW" sz="4000" dirty="0" smtClean="0"/>
              <a:t>]</a:t>
            </a:r>
            <a:endParaRPr lang="en-US" altLang="zh-TW" sz="4000" dirty="0"/>
          </a:p>
          <a:p>
            <a:r>
              <a:rPr lang="en-US" altLang="zh-TW" sz="4000" dirty="0" smtClean="0"/>
              <a:t>Prediction</a:t>
            </a:r>
          </a:p>
          <a:p>
            <a:r>
              <a:rPr lang="zh-TW" altLang="en-US" sz="4000" dirty="0" smtClean="0"/>
              <a:t>𝐲</a:t>
            </a:r>
            <a:r>
              <a:rPr lang="en-US" altLang="zh-TW" sz="4000" baseline="-25000" dirty="0"/>
              <a:t>j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= </a:t>
            </a:r>
            <a:r>
              <a:rPr lang="en-US" altLang="zh-TW" sz="4000" dirty="0" err="1"/>
              <a:t>Softmax</a:t>
            </a:r>
            <a:r>
              <a:rPr lang="en-US" altLang="zh-TW" sz="4000" dirty="0"/>
              <a:t>(</a:t>
            </a:r>
            <a:r>
              <a:rPr lang="zh-TW" altLang="en-US" sz="4000" dirty="0" smtClean="0"/>
              <a:t>𝐖</a:t>
            </a:r>
            <a:r>
              <a:rPr lang="en-US" altLang="zh-TW" sz="4000" baseline="-25000" dirty="0"/>
              <a:t>c</a:t>
            </a:r>
            <a:r>
              <a:rPr lang="zh-TW" altLang="en-US" sz="4000" dirty="0" smtClean="0"/>
              <a:t>𝐬</a:t>
            </a:r>
            <a:r>
              <a:rPr lang="en-US" altLang="zh-TW" sz="4000" baseline="-25000" dirty="0" smtClean="0"/>
              <a:t>t</a:t>
            </a:r>
            <a:r>
              <a:rPr lang="en-US" altLang="zh-TW" sz="4000" dirty="0" smtClean="0"/>
              <a:t>)+</a:t>
            </a:r>
            <a:r>
              <a:rPr lang="zh-TW" altLang="en-US" sz="4000" dirty="0" smtClean="0"/>
              <a:t>𝐛</a:t>
            </a:r>
            <a:r>
              <a:rPr lang="en-US" altLang="zh-TW" sz="4000" baseline="-25000" dirty="0"/>
              <a:t>c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708" y="1942310"/>
            <a:ext cx="3268339" cy="44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/>
              <a:t>Method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84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BACC17-16B6-42C4-8295-A9E89589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50" y="0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5B9BD5"/>
                </a:solidFill>
              </a:rPr>
              <a:t>D</a:t>
            </a:r>
            <a:r>
              <a:rPr lang="en-US" altLang="zh-TW" sz="6600" dirty="0" smtClean="0">
                <a:solidFill>
                  <a:srgbClr val="5B9BD5"/>
                </a:solidFill>
              </a:rPr>
              <a:t>ataset</a:t>
            </a:r>
            <a:endParaRPr lang="zh-TW" altLang="en-US" sz="66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00" y="662781"/>
            <a:ext cx="5783369" cy="28797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945606" y="356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醫療補</a:t>
            </a:r>
            <a:r>
              <a:rPr lang="zh-TW" altLang="en-US" dirty="0"/>
              <a:t>助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046849" y="3565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糖尿病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24012" y="3556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重症監護室</a:t>
            </a:r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617650" y="318598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7200" dirty="0" smtClean="0">
                <a:solidFill>
                  <a:srgbClr val="5B9BD5"/>
                </a:solidFill>
              </a:rPr>
              <a:t>Evaluation Measures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87168" y="4205281"/>
            <a:ext cx="10515600" cy="4351337"/>
          </a:xfrm>
        </p:spPr>
        <p:txBody>
          <a:bodyPr/>
          <a:lstStyle/>
          <a:p>
            <a:r>
              <a:rPr lang="en-US" altLang="zh-TW" dirty="0"/>
              <a:t>Visit-level </a:t>
            </a:r>
            <a:r>
              <a:rPr lang="en-US" altLang="zh-TW" dirty="0" err="1"/>
              <a:t>precision@</a:t>
            </a:r>
            <a:r>
              <a:rPr lang="en-US" altLang="zh-TW" i="1" dirty="0" err="1"/>
              <a:t>k</a:t>
            </a:r>
            <a:endParaRPr lang="en-US" altLang="zh-TW" i="1" dirty="0"/>
          </a:p>
          <a:p>
            <a:pPr lvl="1"/>
            <a:r>
              <a:rPr lang="en-US" altLang="zh-TW" dirty="0"/>
              <a:t>the correct medical codes in top </a:t>
            </a:r>
            <a:r>
              <a:rPr lang="en-US" altLang="zh-TW" dirty="0" smtClean="0"/>
              <a:t>k/</a:t>
            </a:r>
            <a:r>
              <a:rPr lang="en-US" altLang="zh-TW" dirty="0"/>
              <a:t> min(k, |</a:t>
            </a:r>
            <a:r>
              <a:rPr lang="en-US" altLang="zh-TW" dirty="0" err="1"/>
              <a:t>yt</a:t>
            </a:r>
            <a:r>
              <a:rPr lang="en-US" altLang="zh-TW" dirty="0"/>
              <a:t> </a:t>
            </a:r>
            <a:r>
              <a:rPr lang="en-US" altLang="zh-TW" dirty="0" smtClean="0"/>
              <a:t>|)</a:t>
            </a:r>
          </a:p>
          <a:p>
            <a:pPr lvl="1"/>
            <a:r>
              <a:rPr lang="en-US" altLang="zh-TW" dirty="0" smtClean="0"/>
              <a:t>|</a:t>
            </a:r>
            <a:r>
              <a:rPr lang="en-US" altLang="zh-TW" dirty="0" err="1" smtClean="0"/>
              <a:t>yt</a:t>
            </a:r>
            <a:r>
              <a:rPr lang="en-US" altLang="zh-TW" dirty="0" smtClean="0"/>
              <a:t> </a:t>
            </a:r>
            <a:r>
              <a:rPr lang="en-US" altLang="zh-TW" dirty="0"/>
              <a:t>| is the number of category labels in the (t +1)-</a:t>
            </a:r>
            <a:r>
              <a:rPr lang="en-US" altLang="zh-TW" dirty="0" err="1"/>
              <a:t>th</a:t>
            </a:r>
            <a:r>
              <a:rPr lang="en-US" altLang="zh-TW" dirty="0"/>
              <a:t> visit.</a:t>
            </a:r>
            <a:endParaRPr lang="en-US" altLang="zh-TW" dirty="0" smtClean="0"/>
          </a:p>
          <a:p>
            <a:r>
              <a:rPr lang="en-US" altLang="zh-TW" dirty="0" smtClean="0"/>
              <a:t>Code-level </a:t>
            </a:r>
            <a:r>
              <a:rPr lang="en-US" altLang="zh-TW" dirty="0" err="1" smtClean="0"/>
              <a:t>accuracy@</a:t>
            </a:r>
            <a:r>
              <a:rPr lang="en-US" altLang="zh-TW" i="1" dirty="0" err="1" smtClean="0"/>
              <a:t>k</a:t>
            </a:r>
            <a:endParaRPr lang="en-US" altLang="zh-TW" i="1" dirty="0" smtClean="0"/>
          </a:p>
          <a:p>
            <a:pPr lvl="1"/>
            <a:r>
              <a:rPr lang="en-US" altLang="zh-TW" dirty="0"/>
              <a:t>the number of correct label </a:t>
            </a:r>
            <a:r>
              <a:rPr lang="en-US" altLang="zh-TW" dirty="0" smtClean="0"/>
              <a:t>predictions/</a:t>
            </a:r>
            <a:r>
              <a:rPr lang="en-US" altLang="zh-TW" dirty="0"/>
              <a:t> </a:t>
            </a:r>
            <a:r>
              <a:rPr lang="en-US" altLang="zh-TW" dirty="0" smtClean="0"/>
              <a:t>the total </a:t>
            </a:r>
            <a:r>
              <a:rPr lang="en-US" altLang="zh-TW" dirty="0"/>
              <a:t>number of label predictions</a:t>
            </a:r>
            <a:endParaRPr lang="en-US" altLang="zh-TW" dirty="0" smtClean="0"/>
          </a:p>
        </p:txBody>
      </p:sp>
      <p:sp>
        <p:nvSpPr>
          <p:cNvPr id="12" name="矩形 11"/>
          <p:cNvSpPr/>
          <p:nvPr/>
        </p:nvSpPr>
        <p:spPr>
          <a:xfrm>
            <a:off x="9122979" y="1187669"/>
            <a:ext cx="599090" cy="6936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Baseline Approaches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7" y="1912040"/>
            <a:ext cx="84201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Baseline Approaches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27" y="1828800"/>
            <a:ext cx="7826101" cy="46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Results on three datasets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02" y="1828800"/>
            <a:ext cx="10687050" cy="3905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06566" y="2522483"/>
            <a:ext cx="599089" cy="1030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96055" y="4561490"/>
            <a:ext cx="620111" cy="998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7" y="-208105"/>
            <a:ext cx="10515600" cy="1325562"/>
          </a:xfrm>
        </p:spPr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Data sufficiency analysis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75" y="934121"/>
            <a:ext cx="7436698" cy="592387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90475" y="2827283"/>
            <a:ext cx="5597387" cy="3783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1189218" cy="1325562"/>
          </a:xfrm>
        </p:spPr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Case Study for Knowledge Attention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11" y="2277952"/>
            <a:ext cx="10662275" cy="43225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24341" y="3815256"/>
            <a:ext cx="3458473" cy="49398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45572" y="3279228"/>
            <a:ext cx="2606566" cy="27326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587331" y="3174124"/>
            <a:ext cx="3415862" cy="4834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24341" y="4750676"/>
            <a:ext cx="3585166" cy="53835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40166" y="5289033"/>
            <a:ext cx="2596054" cy="29196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71413" y="4889640"/>
            <a:ext cx="3331780" cy="39939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80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10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Interpretability </a:t>
            </a:r>
            <a:r>
              <a:rPr lang="en-US" altLang="zh-TW" sz="7200" dirty="0" smtClean="0">
                <a:solidFill>
                  <a:srgbClr val="5B9BD5"/>
                </a:solidFill>
              </a:rPr>
              <a:t>Analysis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34" y="2465990"/>
            <a:ext cx="10000557" cy="21165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40524" y="2465990"/>
            <a:ext cx="4225159" cy="2263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CONCLUSION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propose </a:t>
            </a:r>
            <a:r>
              <a:rPr lang="en-US" altLang="zh-TW" dirty="0">
                <a:solidFill>
                  <a:srgbClr val="FF0000"/>
                </a:solidFill>
              </a:rPr>
              <a:t>KAME</a:t>
            </a:r>
            <a:r>
              <a:rPr lang="en-US" altLang="zh-TW" dirty="0"/>
              <a:t>, an end-to-end, accurate and robust model </a:t>
            </a:r>
            <a:r>
              <a:rPr lang="en-US" altLang="zh-TW" dirty="0" smtClean="0"/>
              <a:t>to accurately </a:t>
            </a:r>
            <a:r>
              <a:rPr lang="en-US" altLang="zh-TW" dirty="0"/>
              <a:t>predict patients' future visit information with </a:t>
            </a:r>
            <a:r>
              <a:rPr lang="en-US" altLang="zh-TW" dirty="0" smtClean="0">
                <a:solidFill>
                  <a:srgbClr val="FF0000"/>
                </a:solidFill>
              </a:rPr>
              <a:t>medical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Ontologies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</a:t>
            </a:r>
            <a:r>
              <a:rPr lang="en-US" altLang="zh-TW" dirty="0"/>
              <a:t>design a novel </a:t>
            </a:r>
            <a:r>
              <a:rPr lang="en-US" altLang="zh-TW" dirty="0">
                <a:solidFill>
                  <a:srgbClr val="FF0000"/>
                </a:solidFill>
              </a:rPr>
              <a:t>knowledge-level attention mechanism</a:t>
            </a:r>
            <a:r>
              <a:rPr lang="en-US" altLang="zh-TW" dirty="0"/>
              <a:t>, </a:t>
            </a:r>
            <a:r>
              <a:rPr lang="en-US" altLang="zh-TW" dirty="0" smtClean="0"/>
              <a:t>which significantly </a:t>
            </a:r>
            <a:r>
              <a:rPr lang="en-US" altLang="zh-TW" dirty="0"/>
              <a:t>helps the proposed KAME to improve the </a:t>
            </a:r>
            <a:r>
              <a:rPr lang="en-US" altLang="zh-TW" dirty="0" smtClean="0"/>
              <a:t>predictive performance</a:t>
            </a:r>
            <a:r>
              <a:rPr lang="en-US" altLang="zh-TW" dirty="0"/>
              <a:t>.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35119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4000" dirty="0"/>
              <a:t>Method</a:t>
            </a:r>
          </a:p>
          <a:p>
            <a:r>
              <a:rPr lang="en-US" altLang="zh-TW" sz="4000" dirty="0"/>
              <a:t>Experiment</a:t>
            </a:r>
          </a:p>
          <a:p>
            <a:r>
              <a:rPr lang="en-US" altLang="zh-TW" sz="4000" dirty="0"/>
              <a:t>Conclusion</a:t>
            </a:r>
            <a:endParaRPr lang="zh-TW" altLang="en-US" sz="4000" dirty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093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Introduction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Electronic Health </a:t>
            </a:r>
            <a:r>
              <a:rPr lang="en-US" altLang="zh-TW" b="1" dirty="0" smtClean="0"/>
              <a:t>Records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" r="47297" b="-10766"/>
          <a:stretch/>
        </p:blipFill>
        <p:spPr>
          <a:xfrm>
            <a:off x="784214" y="4504637"/>
            <a:ext cx="9263183" cy="7884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710" y="381206"/>
            <a:ext cx="1570105" cy="593640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293" y="2675548"/>
            <a:ext cx="3038475" cy="15906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52807" t="1" b="-10746"/>
          <a:stretch/>
        </p:blipFill>
        <p:spPr>
          <a:xfrm>
            <a:off x="845127" y="5479968"/>
            <a:ext cx="9141358" cy="8687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747" y="838431"/>
            <a:ext cx="4029075" cy="33718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373710" y="4792717"/>
            <a:ext cx="1570105" cy="1555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876800" y="5479968"/>
            <a:ext cx="5109685" cy="868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Introduction-task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Diagnosis </a:t>
            </a:r>
            <a:r>
              <a:rPr lang="en-US" altLang="zh-TW" b="1" dirty="0" smtClean="0"/>
              <a:t>Prediction</a:t>
            </a:r>
          </a:p>
          <a:p>
            <a:pPr lvl="1"/>
            <a:r>
              <a:rPr lang="en-US" altLang="zh-TW" dirty="0"/>
              <a:t>Utilizing historical EHR data of individuals </a:t>
            </a:r>
            <a:r>
              <a:rPr lang="en-US" altLang="zh-TW" dirty="0" smtClean="0"/>
              <a:t>to predict </a:t>
            </a:r>
            <a:r>
              <a:rPr lang="en-US" altLang="zh-TW" dirty="0"/>
              <a:t>the next visit information</a:t>
            </a:r>
            <a:endParaRPr lang="en-US" altLang="zh-TW" b="1" dirty="0"/>
          </a:p>
          <a:p>
            <a:endParaRPr lang="en-US" altLang="zh-TW" b="1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93" y="3025392"/>
            <a:ext cx="8151265" cy="38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Outline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Introduction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Method</a:t>
            </a:r>
          </a:p>
          <a:p>
            <a:r>
              <a:rPr lang="en-US" altLang="zh-TW" sz="4400" dirty="0"/>
              <a:t>Experiment</a:t>
            </a:r>
          </a:p>
          <a:p>
            <a:r>
              <a:rPr lang="en-US" altLang="zh-TW" sz="4400" dirty="0"/>
              <a:t>Conclusion</a:t>
            </a:r>
            <a:endParaRPr lang="zh-TW" altLang="en-US" sz="4400" dirty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61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Overview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5238"/>
          <a:stretch/>
        </p:blipFill>
        <p:spPr>
          <a:xfrm>
            <a:off x="1282261" y="1566041"/>
            <a:ext cx="9122980" cy="51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rgbClr val="5B9BD5"/>
                </a:solidFill>
              </a:rPr>
              <a:t>Notation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Inputs</a:t>
            </a:r>
          </a:p>
          <a:p>
            <a:r>
              <a:rPr lang="en-US" altLang="zh-TW" dirty="0"/>
              <a:t>Knowledge graph </a:t>
            </a:r>
            <a:r>
              <a:rPr lang="zh-TW" altLang="en-US" dirty="0"/>
              <a:t>𝒢 </a:t>
            </a:r>
            <a:r>
              <a:rPr lang="en-US" altLang="zh-TW" dirty="0"/>
              <a:t>= {</a:t>
            </a:r>
            <a:r>
              <a:rPr lang="zh-TW" altLang="en-US" dirty="0"/>
              <a:t>𝒞</a:t>
            </a:r>
            <a:r>
              <a:rPr lang="en-US" altLang="zh-TW" dirty="0"/>
              <a:t>,</a:t>
            </a:r>
            <a:r>
              <a:rPr lang="zh-TW" altLang="en-US" dirty="0"/>
              <a:t>𝒩</a:t>
            </a:r>
            <a:r>
              <a:rPr lang="en-US" altLang="zh-TW" dirty="0" smtClean="0"/>
              <a:t>}.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Visit </a:t>
            </a:r>
            <a:r>
              <a:rPr lang="en-US" altLang="zh-TW" dirty="0"/>
              <a:t>record and Ancestor set (high-level)</a:t>
            </a:r>
          </a:p>
          <a:p>
            <a:r>
              <a:rPr lang="zh-TW" altLang="en-US" dirty="0" smtClean="0"/>
              <a:t>𝑉</a:t>
            </a:r>
            <a:r>
              <a:rPr lang="en-US" altLang="zh-TW" dirty="0" smtClean="0"/>
              <a:t>t </a:t>
            </a:r>
            <a:r>
              <a:rPr lang="en-US" altLang="zh-TW" dirty="0"/>
              <a:t>= </a:t>
            </a:r>
            <a:endParaRPr lang="en-US" altLang="zh-TW" dirty="0" smtClean="0"/>
          </a:p>
          <a:p>
            <a:r>
              <a:rPr lang="zh-TW" altLang="en-US" dirty="0" smtClean="0"/>
              <a:t>𝑄</a:t>
            </a:r>
            <a:r>
              <a:rPr lang="en-US" altLang="zh-TW" dirty="0" smtClean="0"/>
              <a:t>t =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46" y="4451130"/>
            <a:ext cx="3714750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246" y="4908330"/>
            <a:ext cx="4143375" cy="4953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036" y="2341562"/>
            <a:ext cx="4181475" cy="38385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r="877" b="10999"/>
          <a:stretch/>
        </p:blipFill>
        <p:spPr>
          <a:xfrm>
            <a:off x="1175683" y="2787048"/>
            <a:ext cx="2839269" cy="48166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/>
          <a:srcRect l="433" t="-10765" r="-433" b="10765"/>
          <a:stretch/>
        </p:blipFill>
        <p:spPr>
          <a:xfrm>
            <a:off x="1231127" y="3328247"/>
            <a:ext cx="3090407" cy="4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7200" dirty="0">
                <a:solidFill>
                  <a:srgbClr val="5B9BD5"/>
                </a:solidFill>
              </a:rPr>
              <a:t>Knowledge Graph Embedding</a:t>
            </a:r>
            <a:endParaRPr lang="zh-TW" altLang="en-US" sz="7200" dirty="0">
              <a:solidFill>
                <a:srgbClr val="5B9BD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127" y="2448434"/>
            <a:ext cx="10515600" cy="4351337"/>
          </a:xfrm>
        </p:spPr>
        <p:txBody>
          <a:bodyPr/>
          <a:lstStyle/>
          <a:p>
            <a:r>
              <a:rPr lang="en-US" altLang="zh-TW" dirty="0" smtClean="0"/>
              <a:t>Graph </a:t>
            </a:r>
            <a:r>
              <a:rPr lang="en-US" altLang="zh-TW" dirty="0"/>
              <a:t>Attention</a:t>
            </a:r>
          </a:p>
          <a:p>
            <a:r>
              <a:rPr lang="en-US" altLang="zh-TW" dirty="0" smtClean="0"/>
              <a:t>Leaf </a:t>
            </a:r>
            <a:r>
              <a:rPr lang="en-US" altLang="zh-TW" dirty="0"/>
              <a:t>code </a:t>
            </a:r>
            <a:r>
              <a:rPr lang="zh-TW" altLang="en-US" dirty="0" smtClean="0"/>
              <a:t>𝐦</a:t>
            </a:r>
            <a:r>
              <a:rPr lang="en-US" altLang="zh-TW" dirty="0"/>
              <a:t>1</a:t>
            </a:r>
            <a:r>
              <a:rPr lang="en-US" altLang="zh-TW" dirty="0" smtClean="0"/>
              <a:t> </a:t>
            </a:r>
            <a:r>
              <a:rPr lang="en-US" altLang="zh-TW" dirty="0"/>
              <a:t>= GRAM(</a:t>
            </a:r>
            <a:r>
              <a:rPr lang="zh-TW" altLang="en-US" dirty="0" smtClean="0"/>
              <a:t>𝐞</a:t>
            </a:r>
            <a:r>
              <a:rPr lang="en-US" altLang="zh-TW" dirty="0"/>
              <a:t>1</a:t>
            </a:r>
            <a:r>
              <a:rPr lang="en-US" altLang="zh-TW" dirty="0" smtClean="0"/>
              <a:t>, </a:t>
            </a:r>
            <a:r>
              <a:rPr lang="zh-TW" altLang="en-US" dirty="0" smtClean="0"/>
              <a:t>𝐚</a:t>
            </a:r>
            <a:r>
              <a:rPr lang="en-US" altLang="zh-TW" dirty="0" smtClean="0"/>
              <a:t>1, </a:t>
            </a:r>
            <a:r>
              <a:rPr lang="zh-TW" altLang="en-US" dirty="0" smtClean="0"/>
              <a:t>𝐚</a:t>
            </a:r>
            <a:r>
              <a:rPr lang="en-US" altLang="zh-TW" dirty="0" smtClean="0"/>
              <a:t>2,)</a:t>
            </a:r>
            <a:endParaRPr lang="en-US" altLang="zh-TW" dirty="0"/>
          </a:p>
          <a:p>
            <a:r>
              <a:rPr lang="en-US" altLang="zh-TW" dirty="0" smtClean="0"/>
              <a:t>Leaf </a:t>
            </a:r>
            <a:r>
              <a:rPr lang="en-US" altLang="zh-TW" dirty="0"/>
              <a:t>Code Matrix </a:t>
            </a:r>
            <a:r>
              <a:rPr lang="en-US" altLang="zh-TW" b="1" dirty="0"/>
              <a:t>M</a:t>
            </a:r>
          </a:p>
          <a:p>
            <a:r>
              <a:rPr lang="en-US" altLang="zh-TW" dirty="0" smtClean="0"/>
              <a:t>Ancestor </a:t>
            </a:r>
            <a:r>
              <a:rPr lang="en-US" altLang="zh-TW" dirty="0"/>
              <a:t>Code Matrix </a:t>
            </a:r>
            <a:r>
              <a:rPr lang="en-US" altLang="zh-TW" b="1" dirty="0"/>
              <a:t>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572" y="93186"/>
            <a:ext cx="2133600" cy="3333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2752"/>
          <a:stretch/>
        </p:blipFill>
        <p:spPr>
          <a:xfrm>
            <a:off x="6816141" y="3184944"/>
            <a:ext cx="3163431" cy="3237186"/>
          </a:xfrm>
          <a:prstGeom prst="snip1Rect">
            <a:avLst>
              <a:gd name="adj" fmla="val 6135"/>
            </a:avLst>
          </a:prstGeom>
        </p:spPr>
      </p:pic>
    </p:spTree>
    <p:extLst>
      <p:ext uri="{BB962C8B-B14F-4D97-AF65-F5344CB8AC3E}">
        <p14:creationId xmlns:p14="http://schemas.microsoft.com/office/powerpoint/2010/main" val="1072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10067</TotalTime>
  <Words>358</Words>
  <Application>Microsoft Office PowerPoint</Application>
  <PresentationFormat>寬螢幕</PresentationFormat>
  <Paragraphs>97</Paragraphs>
  <Slides>21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Calibri</vt:lpstr>
      <vt:lpstr>Cambria</vt:lpstr>
      <vt:lpstr>Wingdings 2</vt:lpstr>
      <vt:lpstr>HDOfficeLightV0</vt:lpstr>
      <vt:lpstr>1_HDOfficeLightV0</vt:lpstr>
      <vt:lpstr>KAME:knowledge-based Attention Model for Diagnosis Prediction in Healthcare</vt:lpstr>
      <vt:lpstr>Outline</vt:lpstr>
      <vt:lpstr>Outline</vt:lpstr>
      <vt:lpstr>Introduction</vt:lpstr>
      <vt:lpstr>Introduction-task</vt:lpstr>
      <vt:lpstr>Outline</vt:lpstr>
      <vt:lpstr>Overview</vt:lpstr>
      <vt:lpstr>Notation</vt:lpstr>
      <vt:lpstr>Knowledge Graph Embedding</vt:lpstr>
      <vt:lpstr>Visit Embedding &amp; Recurrent Neural Network</vt:lpstr>
      <vt:lpstr>Knowledge-based Attention Mechanism</vt:lpstr>
      <vt:lpstr>Knowledge-based Prediction</vt:lpstr>
      <vt:lpstr>Outline</vt:lpstr>
      <vt:lpstr>Dataset</vt:lpstr>
      <vt:lpstr>Baseline Approaches</vt:lpstr>
      <vt:lpstr>Baseline Approaches</vt:lpstr>
      <vt:lpstr>Results on three datasets</vt:lpstr>
      <vt:lpstr>Data sufficiency analysis</vt:lpstr>
      <vt:lpstr>Case Study for Knowledge Attention</vt:lpstr>
      <vt:lpstr>Interpretability Analysis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YC</dc:creator>
  <cp:lastModifiedBy>YC</cp:lastModifiedBy>
  <cp:revision>153</cp:revision>
  <cp:lastPrinted>2018-08-28T05:39:53Z</cp:lastPrinted>
  <dcterms:created xsi:type="dcterms:W3CDTF">2018-01-25T10:31:57Z</dcterms:created>
  <dcterms:modified xsi:type="dcterms:W3CDTF">2018-12-18T06:23:49Z</dcterms:modified>
</cp:coreProperties>
</file>